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62" r:id="rId2"/>
    <p:sldId id="257" r:id="rId3"/>
    <p:sldId id="270" r:id="rId4"/>
    <p:sldId id="279" r:id="rId5"/>
    <p:sldId id="280" r:id="rId6"/>
    <p:sldId id="291" r:id="rId7"/>
    <p:sldId id="292" r:id="rId8"/>
    <p:sldId id="282" r:id="rId9"/>
    <p:sldId id="289" r:id="rId10"/>
    <p:sldId id="293" r:id="rId11"/>
    <p:sldId id="294" r:id="rId12"/>
    <p:sldId id="284" r:id="rId13"/>
    <p:sldId id="285" r:id="rId14"/>
    <p:sldId id="281" r:id="rId15"/>
    <p:sldId id="27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06" autoAdjust="0"/>
  </p:normalViewPr>
  <p:slideViewPr>
    <p:cSldViewPr snapToGrid="0">
      <p:cViewPr varScale="1">
        <p:scale>
          <a:sx n="86" d="100"/>
          <a:sy n="86" d="100"/>
        </p:scale>
        <p:origin x="514" y="58"/>
      </p:cViewPr>
      <p:guideLst>
        <p:guide pos="3840"/>
        <p:guide orient="horz" pos="2160"/>
      </p:guideLst>
    </p:cSldViewPr>
  </p:slideViewPr>
  <p:notesTextViewPr>
    <p:cViewPr>
      <p:scale>
        <a:sx n="1" d="1"/>
        <a:sy n="1" d="1"/>
      </p:scale>
      <p:origin x="0" y="0"/>
    </p:cViewPr>
  </p:notesTextViewPr>
  <p:notesViewPr>
    <p:cSldViewPr snapToGrid="0" showGuides="1">
      <p:cViewPr varScale="1">
        <p:scale>
          <a:sx n="87" d="100"/>
          <a:sy n="87" d="100"/>
        </p:scale>
        <p:origin x="309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t>6/4/2021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t>‹#›</a:t>
            </a:fld>
            <a:endParaRPr lang="en-US" dirty="0"/>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t>6/4/2021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t>‹#›</a:t>
            </a:fld>
            <a:endParaRPr lang="en-US" dirty="0"/>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8200" y="1548245"/>
            <a:ext cx="10515600" cy="224028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6/4/2021</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200"/>
            <a:ext cx="7048500" cy="5719762"/>
          </a:xfrm>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6/4/2021</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6/4/2021</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2483427"/>
            <a:ext cx="10515600" cy="27432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6/4/2021</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t>6/4/2021</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t>6/4/2021</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6/4/2021</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1100">
                <a:solidFill>
                  <a:schemeClr val="bg1"/>
                </a:solidFill>
              </a:defRPr>
            </a:lvl1pPr>
          </a:lstStyle>
          <a:p>
            <a:r>
              <a:rPr lang="en-US" dirty="0"/>
              <a:t>Add a footer</a:t>
            </a:r>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1100">
                <a:solidFill>
                  <a:schemeClr val="bg1"/>
                </a:solidFill>
              </a:defRPr>
            </a:lvl1pPr>
          </a:lstStyle>
          <a:p>
            <a:fld id="{37CC0096-1860-4642-9CD2-0079EA5E7CD1}" type="datetimeFigureOut">
              <a:rPr lang="en-US" smtClean="0"/>
              <a:pPr/>
              <a:t>6/4/2021</a:t>
            </a:fld>
            <a:endParaRPr lang="en-US" dirty="0"/>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tmp"/><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907280"/>
            <a:ext cx="11125200" cy="814277"/>
          </a:xfrm>
        </p:spPr>
        <p:txBody>
          <a:bodyPr/>
          <a:lstStyle/>
          <a:p>
            <a:r>
              <a:rPr lang="en-US" dirty="0"/>
              <a:t>Mill pond road widening project</a:t>
            </a:r>
          </a:p>
        </p:txBody>
      </p:sp>
      <p:sp>
        <p:nvSpPr>
          <p:cNvPr id="3" name="Subtitle 2"/>
          <p:cNvSpPr>
            <a:spLocks noGrp="1"/>
          </p:cNvSpPr>
          <p:nvPr>
            <p:ph type="subTitle" idx="1"/>
          </p:nvPr>
        </p:nvSpPr>
        <p:spPr>
          <a:xfrm>
            <a:off x="533400" y="5800345"/>
            <a:ext cx="11125200" cy="814278"/>
          </a:xfrm>
        </p:spPr>
        <p:txBody>
          <a:bodyPr>
            <a:noAutofit/>
          </a:bodyPr>
          <a:lstStyle/>
          <a:p>
            <a:r>
              <a:rPr lang="en-US" sz="2800" dirty="0"/>
              <a:t>Presentation of the project and citizen engagement</a:t>
            </a:r>
          </a:p>
          <a:p>
            <a:r>
              <a:rPr lang="en-US" sz="1600" dirty="0"/>
              <a:t>June 2021</a:t>
            </a:r>
          </a:p>
        </p:txBody>
      </p:sp>
      <p:pic>
        <p:nvPicPr>
          <p:cNvPr id="6" name="Picture Placeholder 5" descr="A close up of a sign&#10;&#10;Description automatically generated">
            <a:extLst>
              <a:ext uri="{FF2B5EF4-FFF2-40B4-BE49-F238E27FC236}">
                <a16:creationId xmlns:a16="http://schemas.microsoft.com/office/drawing/2014/main" id="{AADE141E-93A2-44F4-9C58-273446A32C06}"/>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6342" r="16342"/>
          <a:stretch>
            <a:fillRect/>
          </a:stretch>
        </p:blipFill>
        <p:spPr/>
      </p:pic>
      <p:pic>
        <p:nvPicPr>
          <p:cNvPr id="5" name="Picture Placeholder 4" descr="Aerial Map 1938 showing Mill Pond Road">
            <a:extLst>
              <a:ext uri="{FF2B5EF4-FFF2-40B4-BE49-F238E27FC236}">
                <a16:creationId xmlns:a16="http://schemas.microsoft.com/office/drawing/2014/main" id="{DADB1079-3FB8-476D-9A43-DF4B79EE13F5}"/>
              </a:ext>
              <a:ext uri="{C183D7F6-B498-43B3-948B-1728B52AA6E4}">
                <adec:decorative xmlns:adec="http://schemas.microsoft.com/office/drawing/2017/decorative" val="0"/>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l="23421" r="23421"/>
          <a:stretch>
            <a:fillRect/>
          </a:stretch>
        </p:blipFill>
        <p:spPr/>
      </p:pic>
      <p:sp>
        <p:nvSpPr>
          <p:cNvPr id="7" name="Rectangle 6">
            <a:extLst>
              <a:ext uri="{FF2B5EF4-FFF2-40B4-BE49-F238E27FC236}">
                <a16:creationId xmlns:a16="http://schemas.microsoft.com/office/drawing/2014/main" id="{417713B8-8451-44D2-B025-2D2644B7DD32}"/>
              </a:ext>
            </a:extLst>
          </p:cNvPr>
          <p:cNvSpPr/>
          <p:nvPr/>
        </p:nvSpPr>
        <p:spPr>
          <a:xfrm>
            <a:off x="118872" y="4359902"/>
            <a:ext cx="3822192" cy="369332"/>
          </a:xfrm>
          <a:prstGeom prst="rect">
            <a:avLst/>
          </a:prstGeom>
        </p:spPr>
        <p:txBody>
          <a:bodyPr wrap="square">
            <a:spAutoFit/>
          </a:bodyPr>
          <a:lstStyle/>
          <a:p>
            <a:r>
              <a:rPr lang="en-US" dirty="0">
                <a:solidFill>
                  <a:srgbClr val="FF0000"/>
                </a:solidFill>
                <a:highlight>
                  <a:srgbClr val="C0C0C0"/>
                </a:highlight>
              </a:rPr>
              <a:t>1938 Aerial Map of Mill Pond Road</a:t>
            </a:r>
          </a:p>
        </p:txBody>
      </p:sp>
      <p:pic>
        <p:nvPicPr>
          <p:cNvPr id="13" name="Picture Placeholder 12" descr="2017 Aerial Map showing Mill Pond Road">
            <a:extLst>
              <a:ext uri="{FF2B5EF4-FFF2-40B4-BE49-F238E27FC236}">
                <a16:creationId xmlns:a16="http://schemas.microsoft.com/office/drawing/2014/main" id="{6B0E9A62-D6B4-4C13-90A4-FE8BF28C8B6A}"/>
              </a:ext>
            </a:extLst>
          </p:cNvPr>
          <p:cNvPicPr>
            <a:picLocks noGrp="1" noChangeAspect="1"/>
          </p:cNvPicPr>
          <p:nvPr>
            <p:ph type="pic" idx="12"/>
          </p:nvPr>
        </p:nvPicPr>
        <p:blipFill>
          <a:blip r:embed="rId4"/>
          <a:srcRect l="5964" r="5964"/>
          <a:stretch>
            <a:fillRect/>
          </a:stretch>
        </p:blipFill>
        <p:spPr>
          <a:prstGeom prst="rect">
            <a:avLst/>
          </a:prstGeom>
        </p:spPr>
      </p:pic>
      <p:sp>
        <p:nvSpPr>
          <p:cNvPr id="16" name="TextBox 15">
            <a:extLst>
              <a:ext uri="{FF2B5EF4-FFF2-40B4-BE49-F238E27FC236}">
                <a16:creationId xmlns:a16="http://schemas.microsoft.com/office/drawing/2014/main" id="{C63089ED-1D80-4F31-833F-7725C1AA5FEE}"/>
              </a:ext>
            </a:extLst>
          </p:cNvPr>
          <p:cNvSpPr txBox="1"/>
          <p:nvPr/>
        </p:nvSpPr>
        <p:spPr>
          <a:xfrm>
            <a:off x="8296712" y="4320330"/>
            <a:ext cx="3699545" cy="369332"/>
          </a:xfrm>
          <a:prstGeom prst="rect">
            <a:avLst/>
          </a:prstGeom>
          <a:noFill/>
        </p:spPr>
        <p:txBody>
          <a:bodyPr wrap="square" rtlCol="0">
            <a:spAutoFit/>
          </a:bodyPr>
          <a:lstStyle/>
          <a:p>
            <a:r>
              <a:rPr lang="en-US" dirty="0">
                <a:solidFill>
                  <a:srgbClr val="FF0000"/>
                </a:solidFill>
                <a:highlight>
                  <a:srgbClr val="C0C0C0"/>
                </a:highlight>
              </a:rPr>
              <a:t>2017 Aerial Map of Mill Pond Road</a:t>
            </a:r>
          </a:p>
        </p:txBody>
      </p:sp>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0AD45D-CF3E-4E1E-8CE7-2B83F3C0AA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1201" y="16285"/>
            <a:ext cx="9797709" cy="6680255"/>
          </a:xfrm>
          <a:prstGeom prst="rect">
            <a:avLst/>
          </a:prstGeom>
        </p:spPr>
      </p:pic>
    </p:spTree>
    <p:extLst>
      <p:ext uri="{BB962C8B-B14F-4D97-AF65-F5344CB8AC3E}">
        <p14:creationId xmlns:p14="http://schemas.microsoft.com/office/powerpoint/2010/main" val="425467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0AD45D-CF3E-4E1E-8CE7-2B83F3C0AA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1201" y="54194"/>
            <a:ext cx="9797709" cy="6604437"/>
          </a:xfrm>
          <a:prstGeom prst="rect">
            <a:avLst/>
          </a:prstGeom>
        </p:spPr>
      </p:pic>
    </p:spTree>
    <p:extLst>
      <p:ext uri="{BB962C8B-B14F-4D97-AF65-F5344CB8AC3E}">
        <p14:creationId xmlns:p14="http://schemas.microsoft.com/office/powerpoint/2010/main" val="103783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38341-4477-4C3A-A2D2-8564E254752A}"/>
              </a:ext>
            </a:extLst>
          </p:cNvPr>
          <p:cNvSpPr>
            <a:spLocks noGrp="1"/>
          </p:cNvSpPr>
          <p:nvPr>
            <p:ph type="title"/>
          </p:nvPr>
        </p:nvSpPr>
        <p:spPr>
          <a:xfrm>
            <a:off x="1524000" y="457200"/>
            <a:ext cx="9144000" cy="541090"/>
          </a:xfrm>
        </p:spPr>
        <p:txBody>
          <a:bodyPr>
            <a:normAutofit fontScale="90000"/>
          </a:bodyPr>
          <a:lstStyle/>
          <a:p>
            <a:r>
              <a:rPr lang="en-US" dirty="0"/>
              <a:t>Mill pond road - other options</a:t>
            </a:r>
          </a:p>
        </p:txBody>
      </p:sp>
      <p:sp>
        <p:nvSpPr>
          <p:cNvPr id="3" name="Content Placeholder 2">
            <a:extLst>
              <a:ext uri="{FF2B5EF4-FFF2-40B4-BE49-F238E27FC236}">
                <a16:creationId xmlns:a16="http://schemas.microsoft.com/office/drawing/2014/main" id="{6B4BA573-A630-47EA-8663-5928C4532B76}"/>
              </a:ext>
            </a:extLst>
          </p:cNvPr>
          <p:cNvSpPr>
            <a:spLocks noGrp="1"/>
          </p:cNvSpPr>
          <p:nvPr>
            <p:ph idx="1"/>
          </p:nvPr>
        </p:nvSpPr>
        <p:spPr>
          <a:xfrm>
            <a:off x="637563" y="922789"/>
            <a:ext cx="10654019" cy="5249411"/>
          </a:xfrm>
        </p:spPr>
        <p:txBody>
          <a:bodyPr>
            <a:normAutofit/>
          </a:bodyPr>
          <a:lstStyle/>
          <a:p>
            <a:r>
              <a:rPr lang="en-US" sz="2800" dirty="0"/>
              <a:t>If widening the road is not acceptable to everyone involved, would pull-off areas be an option?  This may allow vehicles to pass one another without running off the pavement.</a:t>
            </a:r>
          </a:p>
          <a:p>
            <a:r>
              <a:rPr lang="en-US" sz="2800" dirty="0"/>
              <a:t>Pull-off would be placed to where adequate sight distance for safety reasons.</a:t>
            </a:r>
          </a:p>
          <a:p>
            <a:r>
              <a:rPr lang="en-US" sz="2800" dirty="0"/>
              <a:t>Pull-off areas could be strategically placed along the road which could also minimize the amount of land needed to effectively provide a safer condition.</a:t>
            </a:r>
          </a:p>
          <a:p>
            <a:r>
              <a:rPr lang="en-US" sz="2800" dirty="0"/>
              <a:t>Pull-off may reduce the need for utility relocation which would help to maintain electrical and communication connectivity to the residents.</a:t>
            </a:r>
          </a:p>
        </p:txBody>
      </p:sp>
    </p:spTree>
    <p:extLst>
      <p:ext uri="{BB962C8B-B14F-4D97-AF65-F5344CB8AC3E}">
        <p14:creationId xmlns:p14="http://schemas.microsoft.com/office/powerpoint/2010/main" val="100596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9C4D-1675-47A7-B66F-4128096206D8}"/>
              </a:ext>
            </a:extLst>
          </p:cNvPr>
          <p:cNvSpPr>
            <a:spLocks noGrp="1"/>
          </p:cNvSpPr>
          <p:nvPr>
            <p:ph type="title"/>
          </p:nvPr>
        </p:nvSpPr>
        <p:spPr/>
        <p:txBody>
          <a:bodyPr/>
          <a:lstStyle/>
          <a:p>
            <a:r>
              <a:rPr lang="en-US" dirty="0"/>
              <a:t>Examples of pull-off areas</a:t>
            </a:r>
          </a:p>
        </p:txBody>
      </p:sp>
      <p:pic>
        <p:nvPicPr>
          <p:cNvPr id="5" name="Content Placeholder 4">
            <a:extLst>
              <a:ext uri="{FF2B5EF4-FFF2-40B4-BE49-F238E27FC236}">
                <a16:creationId xmlns:a16="http://schemas.microsoft.com/office/drawing/2014/main" id="{75BC51DC-0291-457A-B9D2-7D0CE0AA1D5D}"/>
              </a:ext>
            </a:extLst>
          </p:cNvPr>
          <p:cNvPicPr>
            <a:picLocks noGrp="1" noChangeAspect="1"/>
          </p:cNvPicPr>
          <p:nvPr>
            <p:ph sz="half" idx="1"/>
          </p:nvPr>
        </p:nvPicPr>
        <p:blipFill>
          <a:blip r:embed="rId2"/>
          <a:stretch>
            <a:fillRect/>
          </a:stretch>
        </p:blipFill>
        <p:spPr>
          <a:xfrm>
            <a:off x="1524000" y="2143333"/>
            <a:ext cx="4495800" cy="3604797"/>
          </a:xfrm>
          <a:prstGeom prst="rect">
            <a:avLst/>
          </a:prstGeom>
        </p:spPr>
      </p:pic>
      <p:pic>
        <p:nvPicPr>
          <p:cNvPr id="3074" name="Picture 2" descr="Narrow road with passing places, South Uist: Peter Roworth Photography">
            <a:extLst>
              <a:ext uri="{FF2B5EF4-FFF2-40B4-BE49-F238E27FC236}">
                <a16:creationId xmlns:a16="http://schemas.microsoft.com/office/drawing/2014/main" id="{8B99E360-126A-4532-8A99-64AB026DE24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447131"/>
            <a:ext cx="4495800" cy="299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22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B717-551C-476A-B313-22787A7A7B5D}"/>
              </a:ext>
            </a:extLst>
          </p:cNvPr>
          <p:cNvSpPr>
            <a:spLocks noGrp="1"/>
          </p:cNvSpPr>
          <p:nvPr>
            <p:ph type="title"/>
          </p:nvPr>
        </p:nvSpPr>
        <p:spPr>
          <a:xfrm>
            <a:off x="1524000" y="457200"/>
            <a:ext cx="9144000" cy="541090"/>
          </a:xfrm>
        </p:spPr>
        <p:txBody>
          <a:bodyPr>
            <a:normAutofit fontScale="90000"/>
          </a:bodyPr>
          <a:lstStyle/>
          <a:p>
            <a:r>
              <a:rPr lang="en-US" dirty="0"/>
              <a:t>Mill pond road financial impact</a:t>
            </a:r>
          </a:p>
        </p:txBody>
      </p:sp>
      <p:sp>
        <p:nvSpPr>
          <p:cNvPr id="3" name="Content Placeholder 2">
            <a:extLst>
              <a:ext uri="{FF2B5EF4-FFF2-40B4-BE49-F238E27FC236}">
                <a16:creationId xmlns:a16="http://schemas.microsoft.com/office/drawing/2014/main" id="{6393F580-C96A-4AA6-8955-37B0AE91981A}"/>
              </a:ext>
            </a:extLst>
          </p:cNvPr>
          <p:cNvSpPr>
            <a:spLocks noGrp="1"/>
          </p:cNvSpPr>
          <p:nvPr>
            <p:ph idx="1"/>
          </p:nvPr>
        </p:nvSpPr>
        <p:spPr>
          <a:xfrm>
            <a:off x="553673" y="998290"/>
            <a:ext cx="11115413" cy="5173910"/>
          </a:xfrm>
        </p:spPr>
        <p:txBody>
          <a:bodyPr>
            <a:normAutofit/>
          </a:bodyPr>
          <a:lstStyle/>
          <a:p>
            <a:r>
              <a:rPr lang="en-US" sz="2800" dirty="0"/>
              <a:t>In widening or providing pull-off on this road, there are costs that need to be considered.</a:t>
            </a:r>
          </a:p>
          <a:p>
            <a:r>
              <a:rPr lang="en-US" sz="2800" dirty="0"/>
              <a:t>The projected scope could drastically change the cost of construction.</a:t>
            </a:r>
          </a:p>
          <a:p>
            <a:r>
              <a:rPr lang="en-US" sz="2800" dirty="0"/>
              <a:t>This project will be an improvement for all the property owners that utilize this road as access.  </a:t>
            </a:r>
          </a:p>
          <a:p>
            <a:r>
              <a:rPr lang="en-US" sz="2800" dirty="0"/>
              <a:t>We need input and support from the residents to help make the project a reality.</a:t>
            </a:r>
          </a:p>
          <a:p>
            <a:r>
              <a:rPr lang="en-US" sz="2800" dirty="0"/>
              <a:t>We are planning to fund the project via the Capital Project HW2101 (Roadway &amp; Safety Improvements) but developing a Special Taxing District has not been ruled out to off-set the cost of improving the road.</a:t>
            </a:r>
          </a:p>
        </p:txBody>
      </p:sp>
    </p:spTree>
    <p:extLst>
      <p:ext uri="{BB962C8B-B14F-4D97-AF65-F5344CB8AC3E}">
        <p14:creationId xmlns:p14="http://schemas.microsoft.com/office/powerpoint/2010/main" val="358514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4835A6-AC69-4B7F-ABF0-B54BC0DC2698}"/>
              </a:ext>
            </a:extLst>
          </p:cNvPr>
          <p:cNvSpPr txBox="1"/>
          <p:nvPr/>
        </p:nvSpPr>
        <p:spPr>
          <a:xfrm>
            <a:off x="3840480" y="203200"/>
            <a:ext cx="4358640" cy="11430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cap="all" baseline="0" dirty="0">
                <a:solidFill>
                  <a:schemeClr val="accent1">
                    <a:lumMod val="75000"/>
                  </a:schemeClr>
                </a:solidFill>
                <a:latin typeface="+mj-lt"/>
                <a:ea typeface="Adobe Gothic Std B" panose="020B0800000000000000" pitchFamily="34" charset="-128"/>
                <a:cs typeface="+mj-cs"/>
              </a:rPr>
              <a:t>Goals/Objectives</a:t>
            </a:r>
          </a:p>
          <a:p>
            <a:pPr>
              <a:lnSpc>
                <a:spcPct val="90000"/>
              </a:lnSpc>
              <a:spcBef>
                <a:spcPct val="0"/>
              </a:spcBef>
              <a:spcAft>
                <a:spcPts val="600"/>
              </a:spcAft>
            </a:pPr>
            <a:endParaRPr lang="en-US" sz="3400" kern="1200" cap="all" baseline="0" dirty="0">
              <a:solidFill>
                <a:schemeClr val="accent1">
                  <a:lumMod val="75000"/>
                </a:schemeClr>
              </a:solidFill>
              <a:latin typeface="+mj-lt"/>
              <a:ea typeface="+mj-ea"/>
              <a:cs typeface="+mj-cs"/>
            </a:endParaRPr>
          </a:p>
        </p:txBody>
      </p:sp>
      <p:sp>
        <p:nvSpPr>
          <p:cNvPr id="3" name="Text Placeholder 2"/>
          <p:cNvSpPr>
            <a:spLocks noGrp="1"/>
          </p:cNvSpPr>
          <p:nvPr>
            <p:ph idx="1"/>
          </p:nvPr>
        </p:nvSpPr>
        <p:spPr>
          <a:xfrm>
            <a:off x="274320" y="902520"/>
            <a:ext cx="11836400" cy="5506720"/>
          </a:xfrm>
          <a:prstGeom prst="rect">
            <a:avLst/>
          </a:prstGeom>
        </p:spPr>
        <p:txBody>
          <a:bodyPr vert="horz" lIns="91440" tIns="45720" rIns="91440" bIns="45720" rtlCol="0">
            <a:normAutofit fontScale="92500" lnSpcReduction="10000"/>
          </a:bodyPr>
          <a:lstStyle/>
          <a:p>
            <a:r>
              <a:rPr lang="en-US" sz="2800" dirty="0"/>
              <a:t>Obtain a definitive scope for the project. </a:t>
            </a:r>
          </a:p>
          <a:p>
            <a:r>
              <a:rPr lang="en-US" sz="2800" dirty="0"/>
              <a:t>Determine property owner’s support for the project.</a:t>
            </a:r>
          </a:p>
          <a:p>
            <a:r>
              <a:rPr lang="en-US" sz="2800" dirty="0"/>
              <a:t>Minimize utility relocations and disruption of service.</a:t>
            </a:r>
          </a:p>
          <a:p>
            <a:r>
              <a:rPr lang="en-US" sz="2800" dirty="0"/>
              <a:t>Identify the areas easement and property acquisitions.</a:t>
            </a:r>
          </a:p>
          <a:p>
            <a:r>
              <a:rPr lang="en-US" sz="2800" dirty="0"/>
              <a:t>Preservation of the Historic Landmark (Wallace Residence).</a:t>
            </a:r>
          </a:p>
          <a:p>
            <a:r>
              <a:rPr lang="en-US" sz="2800" dirty="0"/>
              <a:t>Provide drainage improvements that correct existing conditions as well as accommodating the road widening portion.</a:t>
            </a:r>
          </a:p>
          <a:p>
            <a:r>
              <a:rPr lang="en-US" sz="2800" dirty="0"/>
              <a:t>Complete a road widening project that creates a safe environment for motorists and pedestrians.</a:t>
            </a:r>
          </a:p>
          <a:p>
            <a:r>
              <a:rPr lang="en-US" sz="2800" dirty="0"/>
              <a:t>In closing if we work together, we can reach a goal that will improve Mill Pond Road for the future and amenable for the landowners along the roadway.</a:t>
            </a:r>
          </a:p>
          <a:p>
            <a:endParaRPr lang="en-US" b="1" dirty="0"/>
          </a:p>
        </p:txBody>
      </p:sp>
      <p:pic>
        <p:nvPicPr>
          <p:cNvPr id="1026" name="Picture 2" descr="DPW&amp;T Logo">
            <a:extLst>
              <a:ext uri="{FF2B5EF4-FFF2-40B4-BE49-F238E27FC236}">
                <a16:creationId xmlns:a16="http://schemas.microsoft.com/office/drawing/2014/main" id="{309F01E9-B869-4820-B2E9-026D563E0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6162" y="223655"/>
            <a:ext cx="3144662" cy="348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1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32813" y="75501"/>
            <a:ext cx="3125787" cy="1057013"/>
          </a:xfrm>
          <a:prstGeom prst="rect">
            <a:avLst/>
          </a:prstGeom>
        </p:spPr>
        <p:txBody>
          <a:bodyPr anchor="b">
            <a:noAutofit/>
          </a:bodyPr>
          <a:lstStyle/>
          <a:p>
            <a:pPr algn="ctr"/>
            <a:r>
              <a:rPr lang="en-US" sz="3600" b="1" dirty="0"/>
              <a:t>Brief</a:t>
            </a:r>
            <a:r>
              <a:rPr lang="en-US" sz="4000" b="1" dirty="0"/>
              <a:t> </a:t>
            </a:r>
            <a:r>
              <a:rPr lang="en-US" sz="3600" b="1" dirty="0"/>
              <a:t>Overview</a:t>
            </a:r>
          </a:p>
        </p:txBody>
      </p:sp>
      <p:sp>
        <p:nvSpPr>
          <p:cNvPr id="3" name="Content Placeholder 2"/>
          <p:cNvSpPr>
            <a:spLocks noGrp="1"/>
          </p:cNvSpPr>
          <p:nvPr>
            <p:ph type="body" sz="half" idx="2"/>
          </p:nvPr>
        </p:nvSpPr>
        <p:spPr>
          <a:xfrm>
            <a:off x="8239125" y="1065402"/>
            <a:ext cx="3800475" cy="5611624"/>
          </a:xfrm>
          <a:prstGeom prst="rect">
            <a:avLst/>
          </a:prstGeom>
        </p:spPr>
        <p:txBody>
          <a:bodyPr>
            <a:normAutofit fontScale="92500"/>
          </a:bodyPr>
          <a:lstStyle/>
          <a:p>
            <a:pPr marL="457200" indent="-457200">
              <a:buFont typeface="Arial" panose="020B0604020202020204" pitchFamily="34" charset="0"/>
              <a:buChar char="•"/>
            </a:pPr>
            <a:r>
              <a:rPr lang="en-US" sz="2800" dirty="0"/>
              <a:t>Segments of Mill Pond Road have less than 18’ of pavement width.</a:t>
            </a:r>
          </a:p>
          <a:p>
            <a:pPr marL="457200" indent="-457200">
              <a:buFont typeface="Arial" panose="020B0604020202020204" pitchFamily="34" charset="0"/>
              <a:buChar char="•"/>
            </a:pPr>
            <a:r>
              <a:rPr lang="en-US" sz="2800" dirty="0"/>
              <a:t>The variable width right-of-way makes it difficult to determine the overall impact to the resident’s property.</a:t>
            </a:r>
          </a:p>
          <a:p>
            <a:pPr marL="457200" indent="-457200">
              <a:buFont typeface="Arial" panose="020B0604020202020204" pitchFamily="34" charset="0"/>
              <a:buChar char="•"/>
            </a:pPr>
            <a:r>
              <a:rPr lang="en-US" sz="2800" dirty="0"/>
              <a:t>Our objective is to determine the scope of work area and meet the citizen’s expectations for the project.</a:t>
            </a:r>
          </a:p>
          <a:p>
            <a:endParaRPr lang="en-US" sz="1400" dirty="0"/>
          </a:p>
          <a:p>
            <a:endParaRPr lang="en-US" sz="1400" dirty="0"/>
          </a:p>
        </p:txBody>
      </p:sp>
      <p:graphicFrame>
        <p:nvGraphicFramePr>
          <p:cNvPr id="4" name="Object 3">
            <a:extLst>
              <a:ext uri="{FF2B5EF4-FFF2-40B4-BE49-F238E27FC236}">
                <a16:creationId xmlns:a16="http://schemas.microsoft.com/office/drawing/2014/main" id="{AC19E4C1-71A4-431A-AF79-42592C462428}"/>
              </a:ext>
            </a:extLst>
          </p:cNvPr>
          <p:cNvGraphicFramePr>
            <a:graphicFrameLocks noChangeAspect="1"/>
          </p:cNvGraphicFramePr>
          <p:nvPr>
            <p:extLst>
              <p:ext uri="{D42A27DB-BD31-4B8C-83A1-F6EECF244321}">
                <p14:modId xmlns:p14="http://schemas.microsoft.com/office/powerpoint/2010/main" val="306433907"/>
              </p:ext>
            </p:extLst>
          </p:nvPr>
        </p:nvGraphicFramePr>
        <p:xfrm>
          <a:off x="98425" y="98425"/>
          <a:ext cx="7963713" cy="5153083"/>
        </p:xfrm>
        <a:graphic>
          <a:graphicData uri="http://schemas.openxmlformats.org/presentationml/2006/ole">
            <mc:AlternateContent xmlns:mc="http://schemas.openxmlformats.org/markup-compatibility/2006">
              <mc:Choice xmlns:v="urn:schemas-microsoft-com:vml" Requires="v">
                <p:oleObj spid="_x0000_s1052" name="Acrobat Document" r:id="rId3" imgW="11658339" imgH="7543800" progId="AcroExch.Document.DC">
                  <p:embed/>
                </p:oleObj>
              </mc:Choice>
              <mc:Fallback>
                <p:oleObj name="Acrobat Document" r:id="rId3" imgW="11658339" imgH="7543800" progId="AcroExch.Document.DC">
                  <p:embed/>
                  <p:pic>
                    <p:nvPicPr>
                      <p:cNvPr id="0" name=""/>
                      <p:cNvPicPr/>
                      <p:nvPr/>
                    </p:nvPicPr>
                    <p:blipFill>
                      <a:blip r:embed="rId4"/>
                      <a:stretch>
                        <a:fillRect/>
                      </a:stretch>
                    </p:blipFill>
                    <p:spPr>
                      <a:xfrm>
                        <a:off x="98425" y="98425"/>
                        <a:ext cx="7963713" cy="5153083"/>
                      </a:xfrm>
                      <a:prstGeom prst="rect">
                        <a:avLst/>
                      </a:prstGeom>
                    </p:spPr>
                  </p:pic>
                </p:oleObj>
              </mc:Fallback>
            </mc:AlternateContent>
          </a:graphicData>
        </a:graphic>
      </p:graphicFrame>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620" y="209726"/>
            <a:ext cx="10293292" cy="528505"/>
          </a:xfrm>
        </p:spPr>
        <p:txBody>
          <a:bodyPr>
            <a:normAutofit fontScale="90000"/>
          </a:bodyPr>
          <a:lstStyle/>
          <a:p>
            <a:pPr algn="ctr"/>
            <a:r>
              <a:rPr lang="en-US" sz="3200" b="1" dirty="0"/>
              <a:t>Mill pond road has less than 18 feet of pavement width </a:t>
            </a:r>
          </a:p>
        </p:txBody>
      </p:sp>
      <p:sp>
        <p:nvSpPr>
          <p:cNvPr id="3" name="Content Placeholder 2">
            <a:extLst>
              <a:ext uri="{FF2B5EF4-FFF2-40B4-BE49-F238E27FC236}">
                <a16:creationId xmlns:a16="http://schemas.microsoft.com/office/drawing/2014/main" id="{529D5375-0838-48BC-B893-1FF3EA1DF515}"/>
              </a:ext>
            </a:extLst>
          </p:cNvPr>
          <p:cNvSpPr>
            <a:spLocks noGrp="1"/>
          </p:cNvSpPr>
          <p:nvPr>
            <p:ph idx="1"/>
          </p:nvPr>
        </p:nvSpPr>
        <p:spPr>
          <a:xfrm>
            <a:off x="360046" y="813732"/>
            <a:ext cx="11258706" cy="5702638"/>
          </a:xfrm>
        </p:spPr>
        <p:txBody>
          <a:bodyPr>
            <a:normAutofit lnSpcReduction="10000"/>
          </a:bodyPr>
          <a:lstStyle/>
          <a:p>
            <a:r>
              <a:rPr lang="en-US" sz="2800" dirty="0"/>
              <a:t>We understand that in certain sections, the narrow pavement width makes it difficult for two-way traffic to pass by each other.</a:t>
            </a:r>
          </a:p>
          <a:p>
            <a:r>
              <a:rPr lang="en-US" sz="2800" dirty="0"/>
              <a:t>Large trucks and school buses likely have difficulties with negotiating the road alignment and passing by oncoming vehicles.  </a:t>
            </a:r>
          </a:p>
          <a:p>
            <a:r>
              <a:rPr lang="en-US" sz="2800" dirty="0"/>
              <a:t>While segments of the roadway have been widened, the mid-section has remained substandard in width.  This could have been the result of citizen resistance, existing structures, features or the lack of public right-of-way width to accommodate the widening in that area.</a:t>
            </a:r>
          </a:p>
          <a:p>
            <a:r>
              <a:rPr lang="en-US" sz="2800" dirty="0"/>
              <a:t>Mill Pond Road could be widened to 18 feet of paved surface (Two 9’ travel lanes) for the full length of the roadway.</a:t>
            </a:r>
          </a:p>
          <a:p>
            <a:r>
              <a:rPr lang="en-US" sz="2800" dirty="0"/>
              <a:t>We expect that the responses from the residents will help us to determine the ultimate solution for the project and we hope to achieve a final design that is amenable to the all the residents along the roadway.</a:t>
            </a:r>
            <a:endParaRPr lang="en-US" dirty="0"/>
          </a:p>
        </p:txBody>
      </p:sp>
    </p:spTree>
    <p:extLst>
      <p:ext uri="{BB962C8B-B14F-4D97-AF65-F5344CB8AC3E}">
        <p14:creationId xmlns:p14="http://schemas.microsoft.com/office/powerpoint/2010/main" val="15145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868CB02-D665-42F9-8A2D-60689896CF8F}"/>
              </a:ext>
            </a:extLst>
          </p:cNvPr>
          <p:cNvGraphicFramePr>
            <a:graphicFrameLocks noGrp="1" noChangeAspect="1"/>
          </p:cNvGraphicFramePr>
          <p:nvPr>
            <p:ph idx="1"/>
            <p:extLst>
              <p:ext uri="{D42A27DB-BD31-4B8C-83A1-F6EECF244321}">
                <p14:modId xmlns:p14="http://schemas.microsoft.com/office/powerpoint/2010/main" val="1960400832"/>
              </p:ext>
            </p:extLst>
          </p:nvPr>
        </p:nvGraphicFramePr>
        <p:xfrm>
          <a:off x="478171" y="989901"/>
          <a:ext cx="9431063" cy="5566094"/>
        </p:xfrm>
        <a:graphic>
          <a:graphicData uri="http://schemas.openxmlformats.org/presentationml/2006/ole">
            <mc:AlternateContent xmlns:mc="http://schemas.openxmlformats.org/markup-compatibility/2006">
              <mc:Choice xmlns:v="urn:schemas-microsoft-com:vml" Requires="v">
                <p:oleObj spid="_x0000_s2075" name="Acrobat Document" r:id="rId3" imgW="7543713" imgH="5829300" progId="AcroExch.Document.DC">
                  <p:embed/>
                </p:oleObj>
              </mc:Choice>
              <mc:Fallback>
                <p:oleObj name="Acrobat Document" r:id="rId3" imgW="7543713" imgH="5829300" progId="AcroExch.Document.DC">
                  <p:embed/>
                  <p:pic>
                    <p:nvPicPr>
                      <p:cNvPr id="0" name=""/>
                      <p:cNvPicPr/>
                      <p:nvPr/>
                    </p:nvPicPr>
                    <p:blipFill>
                      <a:blip r:embed="rId4"/>
                      <a:stretch>
                        <a:fillRect/>
                      </a:stretch>
                    </p:blipFill>
                    <p:spPr>
                      <a:xfrm>
                        <a:off x="478171" y="989901"/>
                        <a:ext cx="9431063" cy="556609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10B2986-438C-46CF-84B0-5A4E1BCCE2F4}"/>
              </a:ext>
            </a:extLst>
          </p:cNvPr>
          <p:cNvSpPr>
            <a:spLocks noGrp="1"/>
          </p:cNvSpPr>
          <p:nvPr>
            <p:ph type="title"/>
          </p:nvPr>
        </p:nvSpPr>
        <p:spPr>
          <a:xfrm>
            <a:off x="1524000" y="226504"/>
            <a:ext cx="9144000" cy="847288"/>
          </a:xfrm>
          <a:noFill/>
        </p:spPr>
        <p:txBody>
          <a:bodyPr>
            <a:normAutofit fontScale="90000"/>
          </a:bodyPr>
          <a:lstStyle/>
          <a:p>
            <a:r>
              <a:rPr lang="en-US" dirty="0"/>
              <a:t>2007 photo of roadway approx. station 9+00</a:t>
            </a:r>
            <a:br>
              <a:rPr lang="en-US" dirty="0"/>
            </a:br>
            <a:r>
              <a:rPr lang="en-US" dirty="0"/>
              <a:t>Substandard width is about 11 feet in width</a:t>
            </a:r>
          </a:p>
        </p:txBody>
      </p:sp>
    </p:spTree>
    <p:extLst>
      <p:ext uri="{BB962C8B-B14F-4D97-AF65-F5344CB8AC3E}">
        <p14:creationId xmlns:p14="http://schemas.microsoft.com/office/powerpoint/2010/main" val="224782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65725-09DC-4C42-8B6C-C1753DFC3755}"/>
              </a:ext>
            </a:extLst>
          </p:cNvPr>
          <p:cNvSpPr>
            <a:spLocks noGrp="1"/>
          </p:cNvSpPr>
          <p:nvPr>
            <p:ph type="title"/>
          </p:nvPr>
        </p:nvSpPr>
        <p:spPr>
          <a:xfrm>
            <a:off x="1524000" y="457200"/>
            <a:ext cx="9144000" cy="515923"/>
          </a:xfrm>
        </p:spPr>
        <p:txBody>
          <a:bodyPr>
            <a:normAutofit fontScale="90000"/>
          </a:bodyPr>
          <a:lstStyle/>
          <a:p>
            <a:r>
              <a:rPr lang="en-US" dirty="0"/>
              <a:t>MILL POND ROAD - DRAINAGE</a:t>
            </a:r>
          </a:p>
        </p:txBody>
      </p:sp>
      <p:sp>
        <p:nvSpPr>
          <p:cNvPr id="3" name="Content Placeholder 2">
            <a:extLst>
              <a:ext uri="{FF2B5EF4-FFF2-40B4-BE49-F238E27FC236}">
                <a16:creationId xmlns:a16="http://schemas.microsoft.com/office/drawing/2014/main" id="{26230D74-98DB-4187-90E2-8F823F7B7A47}"/>
              </a:ext>
            </a:extLst>
          </p:cNvPr>
          <p:cNvSpPr>
            <a:spLocks noGrp="1"/>
          </p:cNvSpPr>
          <p:nvPr>
            <p:ph idx="1"/>
          </p:nvPr>
        </p:nvSpPr>
        <p:spPr>
          <a:xfrm>
            <a:off x="562062" y="973123"/>
            <a:ext cx="10956022" cy="5199077"/>
          </a:xfrm>
        </p:spPr>
        <p:txBody>
          <a:bodyPr>
            <a:normAutofit/>
          </a:bodyPr>
          <a:lstStyle/>
          <a:p>
            <a:r>
              <a:rPr lang="en-US" sz="2800" dirty="0"/>
              <a:t>In evaluating the widening of Mill Pond Road, we also need to identify any drainage issues with the current condition of the road.</a:t>
            </a:r>
          </a:p>
          <a:p>
            <a:r>
              <a:rPr lang="en-US" sz="2800" dirty="0"/>
              <a:t>Solving drainage problems may require using landowner’s property to properly provide a route for draining runoff from the road to s proper outfall area.</a:t>
            </a:r>
          </a:p>
          <a:p>
            <a:r>
              <a:rPr lang="en-US" sz="2800" dirty="0"/>
              <a:t>We intend that the final design will address any existing drainage conditions as well as any associated with the road widening project.</a:t>
            </a:r>
          </a:p>
          <a:p>
            <a:r>
              <a:rPr lang="en-US" sz="2800" dirty="0"/>
              <a:t>We look forward to working together in gathering as much information as we can to produce a solution that will be acceptable for everyone.  </a:t>
            </a:r>
          </a:p>
          <a:p>
            <a:r>
              <a:rPr lang="en-US" sz="2800" dirty="0"/>
              <a:t>We would like to avoid conditions like the following:</a:t>
            </a:r>
          </a:p>
        </p:txBody>
      </p:sp>
    </p:spTree>
    <p:extLst>
      <p:ext uri="{BB962C8B-B14F-4D97-AF65-F5344CB8AC3E}">
        <p14:creationId xmlns:p14="http://schemas.microsoft.com/office/powerpoint/2010/main" val="147273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some grass&#10;&#10;Description automatically generated">
            <a:extLst>
              <a:ext uri="{FF2B5EF4-FFF2-40B4-BE49-F238E27FC236}">
                <a16:creationId xmlns:a16="http://schemas.microsoft.com/office/drawing/2014/main" id="{C12945FB-76D2-496F-B0C9-F37FFD83A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767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ush green field&#10;&#10;Description automatically generated">
            <a:extLst>
              <a:ext uri="{FF2B5EF4-FFF2-40B4-BE49-F238E27FC236}">
                <a16:creationId xmlns:a16="http://schemas.microsoft.com/office/drawing/2014/main" id="{9BDEF32E-8F13-4A40-934D-313E285A7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910" y="0"/>
            <a:ext cx="9324108" cy="6858000"/>
          </a:xfrm>
          <a:prstGeom prst="rect">
            <a:avLst/>
          </a:prstGeom>
        </p:spPr>
      </p:pic>
    </p:spTree>
    <p:extLst>
      <p:ext uri="{BB962C8B-B14F-4D97-AF65-F5344CB8AC3E}">
        <p14:creationId xmlns:p14="http://schemas.microsoft.com/office/powerpoint/2010/main" val="334211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E66D-DAAC-4DAA-8D39-005703CC3C51}"/>
              </a:ext>
            </a:extLst>
          </p:cNvPr>
          <p:cNvSpPr>
            <a:spLocks noGrp="1"/>
          </p:cNvSpPr>
          <p:nvPr>
            <p:ph type="title"/>
          </p:nvPr>
        </p:nvSpPr>
        <p:spPr>
          <a:xfrm>
            <a:off x="1524000" y="310394"/>
            <a:ext cx="9144000" cy="545283"/>
          </a:xfrm>
        </p:spPr>
        <p:txBody>
          <a:bodyPr>
            <a:normAutofit fontScale="90000"/>
          </a:bodyPr>
          <a:lstStyle/>
          <a:p>
            <a:r>
              <a:rPr lang="en-US" dirty="0"/>
              <a:t>Mill pond road easements</a:t>
            </a:r>
          </a:p>
        </p:txBody>
      </p:sp>
      <p:sp>
        <p:nvSpPr>
          <p:cNvPr id="3" name="Content Placeholder 2">
            <a:extLst>
              <a:ext uri="{FF2B5EF4-FFF2-40B4-BE49-F238E27FC236}">
                <a16:creationId xmlns:a16="http://schemas.microsoft.com/office/drawing/2014/main" id="{EF67E83C-B09D-42F0-9603-777FCBB47A2E}"/>
              </a:ext>
            </a:extLst>
          </p:cNvPr>
          <p:cNvSpPr>
            <a:spLocks noGrp="1"/>
          </p:cNvSpPr>
          <p:nvPr>
            <p:ph idx="1"/>
          </p:nvPr>
        </p:nvSpPr>
        <p:spPr>
          <a:xfrm>
            <a:off x="595618" y="788565"/>
            <a:ext cx="10956022" cy="5687736"/>
          </a:xfrm>
        </p:spPr>
        <p:txBody>
          <a:bodyPr>
            <a:normAutofit fontScale="92500" lnSpcReduction="20000"/>
          </a:bodyPr>
          <a:lstStyle/>
          <a:p>
            <a:r>
              <a:rPr lang="en-US" sz="2800" dirty="0"/>
              <a:t>In order to see this project develop, land will likely be needed to widen the road.  The land needed for the road widening might be simply an easement but could be as much as a transfer of ownership for a right-of-way.  Typically for a County Local Road, the right-of-way is 40 Feet.  </a:t>
            </a:r>
          </a:p>
          <a:p>
            <a:r>
              <a:rPr lang="en-US" sz="2800" dirty="0"/>
              <a:t>Shoulders on the road can be very little or wide enough to support a car going off the road.  With wider shoulders and clear zones, vehicle speeds can be noticeably higher than what the community will think is safe so for this project we would aim to keep shoulders to a minimum width of 2 feet.</a:t>
            </a:r>
          </a:p>
          <a:p>
            <a:r>
              <a:rPr lang="en-US" sz="2800" dirty="0"/>
              <a:t>We are requesting that all residents consider where you would think the future improvements should go in order to meet the needs of this community.  Please consider the options of; A)No change at all, B) Provide pull-offs at strategic narrow locations to allow for the passing of vehicle, or C) Full widening of the entire narrow sections.</a:t>
            </a:r>
          </a:p>
          <a:p>
            <a:r>
              <a:rPr lang="en-US" sz="2800" dirty="0"/>
              <a:t>Each landowner will have a unique situation as it pertains to property or easement acquisitions so identifying which landowners support the project and acquisitions will be helpful.  </a:t>
            </a:r>
          </a:p>
        </p:txBody>
      </p:sp>
    </p:spTree>
    <p:extLst>
      <p:ext uri="{BB962C8B-B14F-4D97-AF65-F5344CB8AC3E}">
        <p14:creationId xmlns:p14="http://schemas.microsoft.com/office/powerpoint/2010/main" val="120215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0AD45D-CF3E-4E1E-8CE7-2B83F3C0AA67}"/>
              </a:ext>
            </a:extLst>
          </p:cNvPr>
          <p:cNvPicPr>
            <a:picLocks noChangeAspect="1"/>
          </p:cNvPicPr>
          <p:nvPr/>
        </p:nvPicPr>
        <p:blipFill>
          <a:blip r:embed="rId2"/>
          <a:stretch>
            <a:fillRect/>
          </a:stretch>
        </p:blipFill>
        <p:spPr>
          <a:xfrm>
            <a:off x="1091201" y="0"/>
            <a:ext cx="9797709" cy="6712826"/>
          </a:xfrm>
          <a:prstGeom prst="rect">
            <a:avLst/>
          </a:prstGeom>
        </p:spPr>
      </p:pic>
    </p:spTree>
    <p:extLst>
      <p:ext uri="{BB962C8B-B14F-4D97-AF65-F5344CB8AC3E}">
        <p14:creationId xmlns:p14="http://schemas.microsoft.com/office/powerpoint/2010/main" val="255609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2.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TotalTime>
  <Words>901</Words>
  <Application>Microsoft Office PowerPoint</Application>
  <PresentationFormat>Widescreen</PresentationFormat>
  <Paragraphs>48</Paragraphs>
  <Slides>15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0" baseType="lpstr">
      <vt:lpstr>Arial</vt:lpstr>
      <vt:lpstr>Calibri</vt:lpstr>
      <vt:lpstr>Calibri Light</vt:lpstr>
      <vt:lpstr>Health Fitness 16x9</vt:lpstr>
      <vt:lpstr>Acrobat Document</vt:lpstr>
      <vt:lpstr>Mill pond road widening project</vt:lpstr>
      <vt:lpstr>Brief Overview</vt:lpstr>
      <vt:lpstr>Mill pond road has less than 18 feet of pavement width </vt:lpstr>
      <vt:lpstr>2007 photo of roadway approx. station 9+00 Substandard width is about 11 feet in width</vt:lpstr>
      <vt:lpstr>MILL POND ROAD - DRAINAGE</vt:lpstr>
      <vt:lpstr>PowerPoint Presentation</vt:lpstr>
      <vt:lpstr>PowerPoint Presentation</vt:lpstr>
      <vt:lpstr>Mill pond road easements</vt:lpstr>
      <vt:lpstr>PowerPoint Presentation</vt:lpstr>
      <vt:lpstr>PowerPoint Presentation</vt:lpstr>
      <vt:lpstr>PowerPoint Presentation</vt:lpstr>
      <vt:lpstr>Mill pond road - other options</vt:lpstr>
      <vt:lpstr>Examples of pull-off areas</vt:lpstr>
      <vt:lpstr>Mill pond road financial impact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DNR - Chesapeake &amp; Coastal Grants Gateway</dc:title>
  <dc:creator>Margaret Oliver</dc:creator>
  <cp:lastModifiedBy>Zane Rettstatt</cp:lastModifiedBy>
  <cp:revision>55</cp:revision>
  <dcterms:created xsi:type="dcterms:W3CDTF">2020-01-29T16:46:03Z</dcterms:created>
  <dcterms:modified xsi:type="dcterms:W3CDTF">2021-06-04T20:55:15Z</dcterms:modified>
</cp:coreProperties>
</file>